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3" r:id="rId5"/>
    <p:sldId id="274" r:id="rId6"/>
    <p:sldId id="257" r:id="rId7"/>
    <p:sldId id="258" r:id="rId8"/>
    <p:sldId id="270" r:id="rId9"/>
    <p:sldId id="259" r:id="rId10"/>
    <p:sldId id="260" r:id="rId11"/>
    <p:sldId id="268" r:id="rId12"/>
    <p:sldId id="269" r:id="rId13"/>
    <p:sldId id="261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0%D0%B8%D1%80%D0%BE%D0%B4%D0%B0" TargetMode="External"/><Relationship Id="rId7" Type="http://schemas.openxmlformats.org/officeDocument/2006/relationships/hyperlink" Target="https://ru.wikipedia.org/wiki/%D0%A0%D0%B0%D0%B7%D0%B2%D0%B8%D1%82%D0%B8%D0%B5" TargetMode="External"/><Relationship Id="rId2" Type="http://schemas.openxmlformats.org/officeDocument/2006/relationships/hyperlink" Target="https://ru.wikipedia.org/wiki/%D0%9E%D0%B1%D1%89%D0%B5%D1%81%D1%82%D0%B2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4%D0%B5%D1%8F%D1%82%D0%B5%D0%BB%D1%8C%D0%BD%D0%BE%D1%81%D1%82%D1%8C" TargetMode="External"/><Relationship Id="rId5" Type="http://schemas.openxmlformats.org/officeDocument/2006/relationships/hyperlink" Target="https://ru.wikipedia.org/wiki/%D0%A7%D0%B5%D0%BB%D0%BE%D0%B2%D0%B5%D0%BA_%D1%80%D0%B0%D0%B7%D1%83%D0%BC%D0%BD%D1%8B%D0%B9" TargetMode="External"/><Relationship Id="rId4" Type="http://schemas.openxmlformats.org/officeDocument/2006/relationships/hyperlink" Target="https://ru.wikipedia.org/wiki/%D0%A0%D0%B0%D0%B7%D1%83%D0%BC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92080" y="5172996"/>
            <a:ext cx="3672408" cy="170216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Обобщение знаний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 теме «Мировые природные ресурсы и экологические проблемы»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3074"/>
            <a:ext cx="4130616" cy="47525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0"/>
            <a:ext cx="3635896" cy="301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9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507" y="0"/>
            <a:ext cx="9205223" cy="6824673"/>
          </a:xfrm>
        </p:spPr>
      </p:pic>
    </p:spTree>
    <p:extLst>
      <p:ext uri="{BB962C8B-B14F-4D97-AF65-F5344CB8AC3E}">
        <p14:creationId xmlns:p14="http://schemas.microsoft.com/office/powerpoint/2010/main" val="132286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3174"/>
          </a:xfrm>
        </p:spPr>
      </p:pic>
    </p:spTree>
    <p:extLst>
      <p:ext uri="{BB962C8B-B14F-4D97-AF65-F5344CB8AC3E}">
        <p14:creationId xmlns:p14="http://schemas.microsoft.com/office/powerpoint/2010/main" val="367058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" t="2424" r="-84"/>
          <a:stretch/>
        </p:blipFill>
        <p:spPr>
          <a:xfrm>
            <a:off x="-59806" y="-27384"/>
            <a:ext cx="9896533" cy="6857999"/>
          </a:xfrm>
        </p:spPr>
      </p:pic>
    </p:spTree>
    <p:extLst>
      <p:ext uri="{BB962C8B-B14F-4D97-AF65-F5344CB8AC3E}">
        <p14:creationId xmlns:p14="http://schemas.microsoft.com/office/powerpoint/2010/main" val="49622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" y="0"/>
            <a:ext cx="9175535" cy="6875513"/>
          </a:xfrm>
        </p:spPr>
      </p:pic>
    </p:spTree>
    <p:extLst>
      <p:ext uri="{BB962C8B-B14F-4D97-AF65-F5344CB8AC3E}">
        <p14:creationId xmlns:p14="http://schemas.microsoft.com/office/powerpoint/2010/main" val="1594569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41229" y="1340768"/>
            <a:ext cx="6777317" cy="3508977"/>
          </a:xfrm>
        </p:spPr>
        <p:txBody>
          <a:bodyPr/>
          <a:lstStyle/>
          <a:p>
            <a:r>
              <a:rPr lang="ru-RU" dirty="0" smtClean="0"/>
              <a:t>1.Ресурсообеспеченность </a:t>
            </a:r>
            <a:r>
              <a:rPr lang="ru-RU" dirty="0"/>
              <a:t>- </a:t>
            </a:r>
            <a:r>
              <a:rPr lang="ru-RU" dirty="0" smtClean="0"/>
              <a:t>…</a:t>
            </a:r>
            <a:br>
              <a:rPr lang="ru-RU" dirty="0" smtClean="0"/>
            </a:br>
            <a:r>
              <a:rPr lang="ru-RU" dirty="0" smtClean="0"/>
              <a:t>2.Природопользование </a:t>
            </a:r>
            <a:r>
              <a:rPr lang="ru-RU" dirty="0"/>
              <a:t>-…</a:t>
            </a:r>
          </a:p>
          <a:p>
            <a:r>
              <a:rPr lang="ru-RU" dirty="0"/>
              <a:t>3.Природные ресурсы-…</a:t>
            </a:r>
          </a:p>
          <a:p>
            <a:r>
              <a:rPr lang="ru-RU" dirty="0"/>
              <a:t>4.Ноосфера -…</a:t>
            </a:r>
          </a:p>
          <a:p>
            <a:r>
              <a:rPr lang="ru-RU" dirty="0"/>
              <a:t>5.Марикультура -…</a:t>
            </a:r>
          </a:p>
          <a:p>
            <a:r>
              <a:rPr lang="ru-RU" dirty="0"/>
              <a:t>6.Бедленды -…</a:t>
            </a:r>
          </a:p>
          <a:p>
            <a:r>
              <a:rPr lang="ru-RU" dirty="0"/>
              <a:t>7.Лесистость -…</a:t>
            </a:r>
          </a:p>
          <a:p>
            <a:r>
              <a:rPr lang="ru-RU" dirty="0"/>
              <a:t>8.Интенсивный </a:t>
            </a:r>
            <a:r>
              <a:rPr lang="ru-RU" dirty="0" smtClean="0"/>
              <a:t>путь развития </a:t>
            </a:r>
            <a:r>
              <a:rPr lang="ru-RU" dirty="0"/>
              <a:t>-…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46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42" y="476672"/>
            <a:ext cx="9144000" cy="5832629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РЕСУРСООБЕСПЕЧЕННОСТЬ</a:t>
            </a:r>
            <a:r>
              <a:rPr lang="ru-RU" dirty="0"/>
              <a:t>-соотношение между величиной природных ресурсов и размерами их использования, выражаемое либо количеством лет, на которые должно хватить данного ресурса, либо его запасами на душу населения.</a:t>
            </a:r>
            <a:br>
              <a:rPr lang="ru-RU" dirty="0"/>
            </a:br>
            <a:r>
              <a:rPr lang="ru-RU" b="1" dirty="0"/>
              <a:t>ПРИРОДОПОЛЬЗОВАНИЕ</a:t>
            </a:r>
            <a:r>
              <a:rPr lang="ru-RU" dirty="0"/>
              <a:t>- комплекс мер направленные на изучение, освоение, использования природной оболочки.</a:t>
            </a:r>
            <a:br>
              <a:rPr lang="ru-RU" dirty="0"/>
            </a:br>
            <a:r>
              <a:rPr lang="ru-RU" b="1" dirty="0"/>
              <a:t>Природные ресурсы</a:t>
            </a:r>
            <a:r>
              <a:rPr lang="ru-RU" dirty="0"/>
              <a:t>-это все виды природных богатств, которые на данном уровне развития цивилизации используются или могут использоваться в хозяйственной деятельности человека.</a:t>
            </a:r>
            <a:br>
              <a:rPr lang="ru-RU" dirty="0"/>
            </a:br>
            <a:r>
              <a:rPr lang="ru-RU" b="1" dirty="0"/>
              <a:t>НООСФЕРА</a:t>
            </a:r>
            <a:r>
              <a:rPr lang="ru-RU" dirty="0"/>
              <a:t>-сфера взаимодействия </a:t>
            </a:r>
            <a:r>
              <a:rPr lang="ru-RU" dirty="0">
                <a:hlinkClick r:id="rId2" tooltip="Общество"/>
              </a:rPr>
              <a:t>общества</a:t>
            </a:r>
            <a:r>
              <a:rPr lang="ru-RU" dirty="0"/>
              <a:t> и </a:t>
            </a:r>
            <a:r>
              <a:rPr lang="ru-RU" dirty="0">
                <a:hlinkClick r:id="rId3" tooltip="Природа"/>
              </a:rPr>
              <a:t>природы</a:t>
            </a:r>
            <a:r>
              <a:rPr lang="ru-RU" dirty="0"/>
              <a:t>, в границах которой </a:t>
            </a:r>
            <a:r>
              <a:rPr lang="ru-RU" dirty="0">
                <a:hlinkClick r:id="rId4" tooltip="Разум"/>
              </a:rPr>
              <a:t>разумная</a:t>
            </a:r>
            <a:r>
              <a:rPr lang="ru-RU" dirty="0"/>
              <a:t> </a:t>
            </a:r>
            <a:r>
              <a:rPr lang="ru-RU" dirty="0">
                <a:hlinkClick r:id="rId5" tooltip="Человек разумный"/>
              </a:rPr>
              <a:t>человеческая</a:t>
            </a:r>
            <a:r>
              <a:rPr lang="ru-RU" dirty="0"/>
              <a:t> </a:t>
            </a:r>
            <a:r>
              <a:rPr lang="ru-RU" dirty="0">
                <a:hlinkClick r:id="rId6" tooltip="Деятельность"/>
              </a:rPr>
              <a:t>деятельность</a:t>
            </a:r>
            <a:r>
              <a:rPr lang="ru-RU" dirty="0"/>
              <a:t> становится определяющим фактором </a:t>
            </a:r>
            <a:r>
              <a:rPr lang="ru-RU" dirty="0">
                <a:hlinkClick r:id="rId7" tooltip="Развитие"/>
              </a:rPr>
              <a:t>развития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03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776864" cy="5400600"/>
          </a:xfrm>
        </p:spPr>
        <p:txBody>
          <a:bodyPr>
            <a:normAutofit fontScale="92500" lnSpcReduction="10000"/>
          </a:bodyPr>
          <a:lstStyle/>
          <a:p>
            <a:r>
              <a:rPr lang="ru-RU" sz="2300" b="1" dirty="0"/>
              <a:t>МАРИКУЛЬТУРА</a:t>
            </a:r>
            <a:r>
              <a:rPr lang="ru-RU" dirty="0"/>
              <a:t>-направление </a:t>
            </a:r>
            <a:r>
              <a:rPr lang="ru-RU" dirty="0" err="1"/>
              <a:t>аквакультуры</a:t>
            </a:r>
            <a:r>
              <a:rPr lang="ru-RU" dirty="0"/>
              <a:t>, занимающееся разведением или выращиванием морских гидробионтов — водорослей, моллюсков, ракообразных, рыб и иглокожих в морях, лиманах, эстуариях или в искусственных условиях.</a:t>
            </a:r>
            <a:br>
              <a:rPr lang="ru-RU" dirty="0"/>
            </a:br>
            <a:r>
              <a:rPr lang="ru-RU" sz="2300" b="1" dirty="0"/>
              <a:t>БЕДЛЕНДЫ</a:t>
            </a:r>
            <a:r>
              <a:rPr lang="ru-RU" dirty="0"/>
              <a:t>-вид сухого рельефа с глиняными почвами, состоящего из сети холмов с узкими гребнями, пересеченных оврагами.</a:t>
            </a:r>
            <a:br>
              <a:rPr lang="ru-RU" dirty="0"/>
            </a:br>
            <a:r>
              <a:rPr lang="ru-RU" b="1" dirty="0"/>
              <a:t>ЛЕСИСТОСЬ</a:t>
            </a:r>
            <a:r>
              <a:rPr lang="ru-RU" dirty="0"/>
              <a:t>- степень </a:t>
            </a:r>
            <a:r>
              <a:rPr lang="ru-RU" dirty="0" err="1"/>
              <a:t>облесённости</a:t>
            </a:r>
            <a:r>
              <a:rPr lang="ru-RU" dirty="0"/>
              <a:t> территории. Определяется отношением покрытой лесом площади к общей площади страны, района, лесхоза и т. д.; выражается в процентах.</a:t>
            </a:r>
            <a:br>
              <a:rPr lang="ru-RU" dirty="0"/>
            </a:br>
            <a:r>
              <a:rPr lang="ru-RU" b="1" dirty="0"/>
              <a:t>Интенсивный Путь Развития </a:t>
            </a:r>
            <a:r>
              <a:rPr lang="ru-RU" dirty="0"/>
              <a:t>- процесс развития, основанный на применении более эффективных орудий и предметов труда и более совершенных форм организации труда.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175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052736"/>
            <a:ext cx="7024744" cy="1143000"/>
          </a:xfrm>
        </p:spPr>
        <p:txBody>
          <a:bodyPr/>
          <a:lstStyle/>
          <a:p>
            <a:r>
              <a:rPr lang="ru-RU" dirty="0" smtClean="0"/>
              <a:t>Ответы на тесты: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Вариант </a:t>
            </a:r>
            <a:r>
              <a:rPr lang="ru-RU" b="1" dirty="0">
                <a:solidFill>
                  <a:schemeClr val="tx1"/>
                </a:solidFill>
              </a:rPr>
              <a:t>I: </a:t>
            </a:r>
            <a:r>
              <a:rPr lang="ru-RU" dirty="0"/>
              <a:t>1 — б); 2 — в); 3 — б); 4 — б); 5 — а); 6 — в): 7 — а); 8 в), б);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</a:rPr>
              <a:t>Вариант </a:t>
            </a:r>
            <a:r>
              <a:rPr lang="ru-RU" b="1" dirty="0">
                <a:solidFill>
                  <a:schemeClr val="tx1"/>
                </a:solidFill>
              </a:rPr>
              <a:t>II: </a:t>
            </a:r>
            <a:r>
              <a:rPr lang="ru-RU" dirty="0"/>
              <a:t>1 - б); 2 - а), б), в); 3 - а); 4 - в); 5 - в); 6 - б); 7 - а); 8 - а);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183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733"/>
            <a:ext cx="9144000" cy="6907958"/>
          </a:xfrm>
        </p:spPr>
      </p:pic>
    </p:spTree>
    <p:extLst>
      <p:ext uri="{BB962C8B-B14F-4D97-AF65-F5344CB8AC3E}">
        <p14:creationId xmlns:p14="http://schemas.microsoft.com/office/powerpoint/2010/main" val="735307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792492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" y="15846"/>
            <a:ext cx="9113326" cy="6653514"/>
          </a:xfrm>
        </p:spPr>
      </p:pic>
    </p:spTree>
    <p:extLst>
      <p:ext uri="{BB962C8B-B14F-4D97-AF65-F5344CB8AC3E}">
        <p14:creationId xmlns:p14="http://schemas.microsoft.com/office/powerpoint/2010/main" val="3050083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9" y="-27384"/>
            <a:ext cx="9127409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24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809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Подведение итогов работы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 </a:t>
            </a:r>
            <a:r>
              <a:rPr lang="ru-RU" b="1" dirty="0"/>
              <a:t>группе: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Более </a:t>
            </a:r>
            <a:r>
              <a:rPr lang="ru-RU" dirty="0"/>
              <a:t>25 баллов – группа получает отметку 5;</a:t>
            </a:r>
          </a:p>
          <a:p>
            <a:r>
              <a:rPr lang="ru-RU" dirty="0"/>
              <a:t>От 20 - 25 баллов – группа получает отметку 4;</a:t>
            </a:r>
          </a:p>
          <a:p>
            <a:r>
              <a:rPr lang="ru-RU" dirty="0"/>
              <a:t>От 16 - 20 баллов – группа получает отметку 3;</a:t>
            </a:r>
          </a:p>
          <a:p>
            <a:r>
              <a:rPr lang="ru-RU" dirty="0"/>
              <a:t>Менее 16 баллов – отметка 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514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Рефлексия</a:t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b="1" dirty="0"/>
              <a:t>(высказывают свое мнение)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Сегодня </a:t>
            </a:r>
            <a:r>
              <a:rPr lang="ru-RU" dirty="0"/>
              <a:t>я вспомнил…</a:t>
            </a:r>
          </a:p>
          <a:p>
            <a:r>
              <a:rPr lang="ru-RU" dirty="0"/>
              <a:t>Было интересно…</a:t>
            </a:r>
          </a:p>
          <a:p>
            <a:r>
              <a:rPr lang="ru-RU" dirty="0"/>
              <a:t>Было трудно…</a:t>
            </a:r>
          </a:p>
          <a:p>
            <a:r>
              <a:rPr lang="ru-RU" dirty="0"/>
              <a:t>Я научился…</a:t>
            </a:r>
          </a:p>
          <a:p>
            <a:r>
              <a:rPr lang="ru-RU" dirty="0"/>
              <a:t>Я приобрел…</a:t>
            </a:r>
          </a:p>
          <a:p>
            <a:r>
              <a:rPr lang="ru-RU" dirty="0"/>
              <a:t>У меня получилось…</a:t>
            </a:r>
          </a:p>
          <a:p>
            <a:r>
              <a:rPr lang="ru-RU" dirty="0"/>
              <a:t>Урок дал мне для жизни…</a:t>
            </a:r>
          </a:p>
          <a:p>
            <a:r>
              <a:rPr lang="ru-RU" dirty="0"/>
              <a:t>Мне захотелось…</a:t>
            </a:r>
          </a:p>
        </p:txBody>
      </p:sp>
    </p:spTree>
    <p:extLst>
      <p:ext uri="{BB962C8B-B14F-4D97-AF65-F5344CB8AC3E}">
        <p14:creationId xmlns:p14="http://schemas.microsoft.com/office/powerpoint/2010/main" val="372128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Домашнее задание: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Всем вспомнить ответы </a:t>
            </a:r>
            <a:r>
              <a:rPr lang="ru-RU" b="1" i="1" dirty="0" smtClean="0"/>
              <a:t>на вопросы:</a:t>
            </a:r>
            <a:br>
              <a:rPr lang="ru-RU" b="1" i="1" dirty="0" smtClean="0"/>
            </a:br>
            <a:r>
              <a:rPr lang="ru-RU" dirty="0" smtClean="0"/>
              <a:t>1.Что </a:t>
            </a:r>
            <a:r>
              <a:rPr lang="ru-RU" dirty="0"/>
              <a:t>такое территориальное разделение труда?</a:t>
            </a:r>
          </a:p>
          <a:p>
            <a:r>
              <a:rPr lang="ru-RU" dirty="0"/>
              <a:t>2.На каких видах продукции специализируются различные регионы России</a:t>
            </a:r>
            <a:r>
              <a:rPr lang="ru-RU" dirty="0" smtClean="0"/>
              <a:t>?</a:t>
            </a:r>
            <a:br>
              <a:rPr lang="ru-RU" dirty="0" smtClean="0"/>
            </a:br>
            <a:r>
              <a:rPr lang="ru-RU" b="1" i="1" dirty="0" smtClean="0"/>
              <a:t>Индивидуальное задание:</a:t>
            </a:r>
            <a:br>
              <a:rPr lang="ru-RU" b="1" i="1" dirty="0" smtClean="0"/>
            </a:br>
            <a:r>
              <a:rPr lang="ru-RU" i="1" dirty="0" smtClean="0"/>
              <a:t>Приготовить сообщения на тему: </a:t>
            </a:r>
            <a:br>
              <a:rPr lang="ru-RU" i="1" dirty="0" smtClean="0"/>
            </a:br>
            <a:r>
              <a:rPr lang="ru-RU" dirty="0" smtClean="0"/>
              <a:t>Интеграционные объединения современного мира :</a:t>
            </a:r>
            <a:br>
              <a:rPr lang="ru-RU" dirty="0" smtClean="0"/>
            </a:br>
            <a:r>
              <a:rPr lang="ru-RU" dirty="0" smtClean="0"/>
              <a:t>НАФТА</a:t>
            </a:r>
            <a:r>
              <a:rPr lang="ru-RU" dirty="0" smtClean="0"/>
              <a:t>, ЕС, АСЕАН, МЕРКОСУР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06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130</TotalTime>
  <Words>193</Words>
  <Application>Microsoft Office PowerPoint</Application>
  <PresentationFormat>Экран (4:3)</PresentationFormat>
  <Paragraphs>29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Остин</vt:lpstr>
      <vt:lpstr>Обобщение знаний по теме «Мировые природные ресурсы и экологические проблемы»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Ответы на тесты:</vt:lpstr>
      <vt:lpstr>Презентация PowerPoint</vt:lpstr>
      <vt:lpstr>Презентация PowerPoint</vt:lpstr>
      <vt:lpstr>Презентация PowerPoint</vt:lpstr>
      <vt:lpstr>Презентация PowerPoint</vt:lpstr>
      <vt:lpstr>Подведение итогов работы  в группе: </vt:lpstr>
      <vt:lpstr>Рефлексия  (высказывают свое мнение) 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8</cp:revision>
  <dcterms:created xsi:type="dcterms:W3CDTF">2017-01-26T06:29:23Z</dcterms:created>
  <dcterms:modified xsi:type="dcterms:W3CDTF">2017-01-26T08:59:37Z</dcterms:modified>
</cp:coreProperties>
</file>